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9011" autoAdjust="0"/>
    <p:restoredTop sz="94660"/>
  </p:normalViewPr>
  <p:slideViewPr>
    <p:cSldViewPr snapToGrid="0">
      <p:cViewPr>
        <p:scale>
          <a:sx n="74" d="100"/>
          <a:sy n="74" d="100"/>
        </p:scale>
        <p:origin x="-1170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3096" y="-90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FE204-FEC0-42A5-A646-35C3151F2E1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1229E-AE85-4B83-BA71-58AE56C41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77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1402CC1-C219-402D-AAB8-72EDDC55A280}" type="datetimeFigureOut">
              <a:rPr lang="en-US" smtClean="0"/>
              <a:t>4/13/2017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3A791D6-86AE-4285-A02F-2C3FB7D68C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774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goal:share</a:t>
            </a:r>
            <a:r>
              <a:rPr lang="en-US" dirty="0"/>
              <a:t> what we’ve done and invite your school to participate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791D6-86AE-4285-A02F-2C3FB7D68CB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95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is this important? Some kids </a:t>
            </a:r>
            <a:r>
              <a:rPr lang="en-US" dirty="0" smtClean="0"/>
              <a:t>carrying </a:t>
            </a:r>
            <a:r>
              <a:rPr lang="en-US" dirty="0"/>
              <a:t>1/3 of their </a:t>
            </a:r>
            <a:r>
              <a:rPr lang="en-US" dirty="0" err="1"/>
              <a:t>wt</a:t>
            </a:r>
            <a:r>
              <a:rPr lang="en-US" dirty="0"/>
              <a:t> (45 pounds for me) Growing Bodies not designed. Impacts on posture- out of alignment. Most disparity in middle school kids (size vs expected loads to carry)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791D6-86AE-4285-A02F-2C3FB7D68CB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20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National BPA Day (AOTA)- Kids have fun! platform for </a:t>
            </a:r>
            <a:r>
              <a:rPr lang="en-US" dirty="0" err="1"/>
              <a:t>edu</a:t>
            </a:r>
            <a:r>
              <a:rPr lang="en-US" dirty="0"/>
              <a:t> and gathering data, relevant sample size, 16.1 </a:t>
            </a:r>
            <a:r>
              <a:rPr lang="en-US" dirty="0" err="1"/>
              <a:t>lbs</a:t>
            </a:r>
            <a:r>
              <a:rPr lang="en-US" dirty="0"/>
              <a:t> </a:t>
            </a:r>
            <a:r>
              <a:rPr lang="en-US" dirty="0" err="1"/>
              <a:t>avg</a:t>
            </a:r>
            <a:r>
              <a:rPr lang="en-US" dirty="0"/>
              <a:t> in 2015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791D6-86AE-4285-A02F-2C3FB7D68C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19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Cultivating relationship, district would like more faces at the 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791D6-86AE-4285-A02F-2C3FB7D68CB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352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a visual slide of how much has been done, will highlight one or two  of these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791D6-86AE-4285-A02F-2C3FB7D68CB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00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silver bullet solution/ talk to parents, principal, Each school is unique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791D6-86AE-4285-A02F-2C3FB7D68CB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791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RSVP and encourage to join, email if you can’t make it but would like more info</a:t>
            </a:r>
            <a:r>
              <a:rPr lang="en-US"/>
              <a:t>/materials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791D6-86AE-4285-A02F-2C3FB7D68CB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45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964F238-6CBA-45A2-95E4-3436AEA361BF}" type="datetimeFigureOut">
              <a:rPr lang="en-US" smtClean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1A8BFFB-719C-4995-B82F-73976584B0B1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63388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238-6CBA-45A2-95E4-3436AEA361BF}" type="datetimeFigureOut">
              <a:rPr lang="en-US" smtClean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FFB-719C-4995-B82F-73976584B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80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238-6CBA-45A2-95E4-3436AEA361BF}" type="datetimeFigureOut">
              <a:rPr lang="en-US" smtClean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FFB-719C-4995-B82F-73976584B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45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238-6CBA-45A2-95E4-3436AEA361BF}" type="datetimeFigureOut">
              <a:rPr lang="en-US" smtClean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FFB-719C-4995-B82F-73976584B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51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64F238-6CBA-45A2-95E4-3436AEA361BF}" type="datetimeFigureOut">
              <a:rPr lang="en-US" smtClean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A8BFFB-719C-4995-B82F-73976584B0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8190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238-6CBA-45A2-95E4-3436AEA361BF}" type="datetimeFigureOut">
              <a:rPr lang="en-US" smtClean="0"/>
              <a:t>4/13/2017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FFB-719C-4995-B82F-73976584B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49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238-6CBA-45A2-95E4-3436AEA361BF}" type="datetimeFigureOut">
              <a:rPr lang="en-US" smtClean="0"/>
              <a:t>4/13/2017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FFB-719C-4995-B82F-73976584B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00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238-6CBA-45A2-95E4-3436AEA361BF}" type="datetimeFigureOut">
              <a:rPr lang="en-US" smtClean="0"/>
              <a:t>4/13/2017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FFB-719C-4995-B82F-73976584B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0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F238-6CBA-45A2-95E4-3436AEA361BF}" type="datetimeFigureOut">
              <a:rPr lang="en-US" smtClean="0"/>
              <a:t>4/13/2017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FFB-719C-4995-B82F-73976584B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64F238-6CBA-45A2-95E4-3436AEA361BF}" type="datetimeFigureOut">
              <a:rPr lang="en-US" smtClean="0"/>
              <a:t>4/13/2017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A8BFFB-719C-4995-B82F-73976584B0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214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64F238-6CBA-45A2-95E4-3436AEA361BF}" type="datetimeFigureOut">
              <a:rPr lang="en-US" smtClean="0"/>
              <a:t>4/13/2017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A8BFFB-719C-4995-B82F-73976584B0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009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964F238-6CBA-45A2-95E4-3436AEA361BF}" type="datetimeFigureOut">
              <a:rPr lang="en-US" smtClean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1A8BFFB-719C-4995-B82F-73976584B0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797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backpack@kirklandptsa.or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Backpack Awareness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Collaboration between the PTSA &amp; LWSD</a:t>
            </a:r>
          </a:p>
        </p:txBody>
      </p:sp>
      <p:pic>
        <p:nvPicPr>
          <p:cNvPr id="4" name="Picture 3" descr="::::::Desktop:KMS-Packpack-Proper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67339" y="1788454"/>
            <a:ext cx="1642369" cy="2707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2448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260" y="345606"/>
            <a:ext cx="4876157" cy="623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121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Kirkland Middle School: Backpack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/>
              <a:t>Started Spring 2015</a:t>
            </a:r>
          </a:p>
          <a:p>
            <a:pPr lvl="1"/>
            <a:r>
              <a:rPr lang="en-US" dirty="0"/>
              <a:t>Parent Concern	</a:t>
            </a:r>
          </a:p>
          <a:p>
            <a:pPr lvl="1"/>
            <a:r>
              <a:rPr lang="en-US" dirty="0"/>
              <a:t>Backpack Awareness Day</a:t>
            </a:r>
          </a:p>
          <a:p>
            <a:pPr lvl="1"/>
            <a:r>
              <a:rPr lang="en-US" dirty="0"/>
              <a:t>Problem Scoped, Solutions Identified</a:t>
            </a:r>
          </a:p>
          <a:p>
            <a:r>
              <a:rPr lang="en-US" b="1" dirty="0"/>
              <a:t>Presented to LWSD Spring 2016</a:t>
            </a:r>
          </a:p>
          <a:p>
            <a:pPr lvl="1"/>
            <a:r>
              <a:rPr lang="en-US" dirty="0"/>
              <a:t>Why is this important?</a:t>
            </a:r>
          </a:p>
          <a:p>
            <a:pPr lvl="1"/>
            <a:r>
              <a:rPr lang="en-US" dirty="0"/>
              <a:t>Gained Dr. Pierce’s support </a:t>
            </a:r>
          </a:p>
          <a:p>
            <a:pPr lvl="2"/>
            <a:r>
              <a:rPr lang="en-US" dirty="0"/>
              <a:t>AOTA: “A backpack should not weigh more than 10-15% of student’s bodyweight”</a:t>
            </a:r>
          </a:p>
          <a:p>
            <a:pPr marL="987552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976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in 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Committee meets with LWSD every other month</a:t>
            </a:r>
          </a:p>
          <a:p>
            <a:r>
              <a:rPr lang="en-US" b="1" dirty="0"/>
              <a:t>Review goals and ideas</a:t>
            </a:r>
          </a:p>
          <a:p>
            <a:pPr lvl="1"/>
            <a:r>
              <a:rPr lang="en-US" dirty="0"/>
              <a:t>Short term</a:t>
            </a:r>
          </a:p>
          <a:p>
            <a:pPr lvl="1"/>
            <a:r>
              <a:rPr lang="en-US" dirty="0"/>
              <a:t>Long term</a:t>
            </a:r>
          </a:p>
          <a:p>
            <a:pPr lvl="1"/>
            <a:r>
              <a:rPr lang="en-US" dirty="0"/>
              <a:t>Celebrate Successes</a:t>
            </a:r>
          </a:p>
          <a:p>
            <a:pPr lvl="2"/>
            <a:r>
              <a:rPr lang="en-US" dirty="0" err="1"/>
              <a:t>KiMS</a:t>
            </a:r>
            <a:r>
              <a:rPr lang="en-US" dirty="0"/>
              <a:t> has shed 1.5 pounds from ‘15 to ‘16</a:t>
            </a:r>
          </a:p>
        </p:txBody>
      </p:sp>
      <p:pic>
        <p:nvPicPr>
          <p:cNvPr id="4" name="Picture 3" descr="::::::Desktop:KMS-Panthers-Heavy-Pack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9692" y="2719754"/>
            <a:ext cx="2086708" cy="326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37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6092" y="685800"/>
            <a:ext cx="9706708" cy="1002323"/>
          </a:xfrm>
        </p:spPr>
        <p:txBody>
          <a:bodyPr/>
          <a:lstStyle/>
          <a:p>
            <a:r>
              <a:rPr lang="en-US" dirty="0"/>
              <a:t>Successes to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6092" y="1625601"/>
            <a:ext cx="4478216" cy="4329721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lvl="0">
              <a:lnSpc>
                <a:spcPct val="120000"/>
              </a:lnSpc>
            </a:pPr>
            <a:r>
              <a:rPr lang="en-US" sz="2600" dirty="0"/>
              <a:t>Kirk Elementary 5</a:t>
            </a:r>
            <a:r>
              <a:rPr lang="en-US" sz="2600" baseline="30000" dirty="0"/>
              <a:t>th</a:t>
            </a:r>
            <a:r>
              <a:rPr lang="en-US" sz="2600" dirty="0"/>
              <a:t> graders were provided education on Backpack awareness by committee   volunteers</a:t>
            </a:r>
          </a:p>
          <a:p>
            <a:pPr lvl="0">
              <a:lnSpc>
                <a:spcPct val="120000"/>
              </a:lnSpc>
            </a:pPr>
            <a:r>
              <a:rPr lang="en-US" sz="2600" dirty="0" err="1"/>
              <a:t>KiMS</a:t>
            </a:r>
            <a:r>
              <a:rPr lang="en-US" sz="2600" dirty="0"/>
              <a:t> committee met with </a:t>
            </a:r>
            <a:r>
              <a:rPr lang="en-US" sz="2600" dirty="0" err="1"/>
              <a:t>KiMS</a:t>
            </a:r>
            <a:r>
              <a:rPr lang="en-US" sz="2600" dirty="0"/>
              <a:t> students and staff for ideas</a:t>
            </a:r>
          </a:p>
          <a:p>
            <a:pPr lvl="0">
              <a:lnSpc>
                <a:spcPct val="120000"/>
              </a:lnSpc>
            </a:pPr>
            <a:r>
              <a:rPr lang="en-US" sz="2600" dirty="0"/>
              <a:t>Education materials were made available by the committee to </a:t>
            </a:r>
            <a:r>
              <a:rPr lang="en-US" sz="2600" dirty="0" err="1"/>
              <a:t>KiMS</a:t>
            </a:r>
            <a:r>
              <a:rPr lang="en-US" sz="2600" dirty="0"/>
              <a:t> students, parents and staff</a:t>
            </a:r>
          </a:p>
          <a:p>
            <a:pPr lvl="0">
              <a:lnSpc>
                <a:spcPct val="120000"/>
              </a:lnSpc>
            </a:pPr>
            <a:r>
              <a:rPr lang="en-US" sz="2600" dirty="0" err="1"/>
              <a:t>KiMS</a:t>
            </a:r>
            <a:r>
              <a:rPr lang="en-US" sz="2600" dirty="0"/>
              <a:t> created a new, lighter supply list for 2016-17</a:t>
            </a:r>
          </a:p>
          <a:p>
            <a:pPr lvl="0">
              <a:lnSpc>
                <a:spcPct val="120000"/>
              </a:lnSpc>
            </a:pPr>
            <a:r>
              <a:rPr lang="en-US" sz="2600" dirty="0"/>
              <a:t>2016-17 student planner reduced in weight/size</a:t>
            </a:r>
          </a:p>
          <a:p>
            <a:pPr lvl="0">
              <a:lnSpc>
                <a:spcPct val="120000"/>
              </a:lnSpc>
            </a:pPr>
            <a:r>
              <a:rPr lang="en-US" sz="2600" dirty="0" err="1"/>
              <a:t>KiMS</a:t>
            </a:r>
            <a:r>
              <a:rPr lang="en-US" sz="2600" dirty="0"/>
              <a:t> Math department de-</a:t>
            </a:r>
            <a:r>
              <a:rPr lang="en-US" sz="2600" dirty="0" err="1"/>
              <a:t>spined</a:t>
            </a:r>
            <a:r>
              <a:rPr lang="en-US" sz="2600" dirty="0"/>
              <a:t> workbooks, and used lighter plastic binders</a:t>
            </a:r>
          </a:p>
          <a:p>
            <a:pPr lvl="0">
              <a:lnSpc>
                <a:spcPct val="120000"/>
              </a:lnSpc>
            </a:pPr>
            <a:r>
              <a:rPr lang="en-US" sz="2600" dirty="0"/>
              <a:t>Backpack clean-outs were implemented at </a:t>
            </a:r>
            <a:r>
              <a:rPr lang="en-US" sz="2600" dirty="0" err="1"/>
              <a:t>KiMS</a:t>
            </a:r>
            <a:endParaRPr lang="en-US" sz="2600" dirty="0"/>
          </a:p>
          <a:p>
            <a:pPr lvl="0">
              <a:lnSpc>
                <a:spcPct val="120000"/>
              </a:lnSpc>
            </a:pPr>
            <a:r>
              <a:rPr lang="en-US" sz="2600" dirty="0" err="1"/>
              <a:t>KiMS</a:t>
            </a:r>
            <a:r>
              <a:rPr lang="en-US" sz="2600" dirty="0"/>
              <a:t>/LWSD added 2 water filling stations at school so students won’t need to carry full bottles to school</a:t>
            </a:r>
          </a:p>
          <a:p>
            <a:pPr marL="0" indent="0">
              <a:buNone/>
            </a:pPr>
            <a:endParaRPr lang="en-US" sz="23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3661" y="1563076"/>
            <a:ext cx="4814277" cy="4329723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lvl="0">
              <a:lnSpc>
                <a:spcPct val="120000"/>
              </a:lnSpc>
            </a:pPr>
            <a:r>
              <a:rPr lang="en-US" sz="2500" dirty="0"/>
              <a:t>Teachers at </a:t>
            </a:r>
            <a:r>
              <a:rPr lang="en-US" sz="2500" dirty="0" err="1"/>
              <a:t>KiMS</a:t>
            </a:r>
            <a:r>
              <a:rPr lang="en-US" sz="2500" dirty="0"/>
              <a:t> provided more storage in some classrooms to reduce what students had to carry </a:t>
            </a:r>
          </a:p>
          <a:p>
            <a:pPr lvl="0">
              <a:lnSpc>
                <a:spcPct val="120000"/>
              </a:lnSpc>
            </a:pPr>
            <a:r>
              <a:rPr lang="en-US" sz="2500" dirty="0"/>
              <a:t>LWSD Communications Department initiated “Pack it light, check at night” campaign on social media and in district publications targeting parents, students and staff</a:t>
            </a:r>
          </a:p>
          <a:p>
            <a:pPr lvl="0">
              <a:lnSpc>
                <a:spcPct val="120000"/>
              </a:lnSpc>
            </a:pPr>
            <a:r>
              <a:rPr lang="en-US" sz="2500" dirty="0"/>
              <a:t>“Tips for Purchasing a Backpack” from AOTA was posted on LWSD Website and Social Media</a:t>
            </a:r>
          </a:p>
          <a:p>
            <a:pPr lvl="0">
              <a:lnSpc>
                <a:spcPct val="120000"/>
              </a:lnSpc>
            </a:pPr>
            <a:r>
              <a:rPr lang="en-US" sz="2500" dirty="0"/>
              <a:t>LWSD Principals were provided with article and resources to share in newsletters</a:t>
            </a:r>
          </a:p>
          <a:p>
            <a:pPr lvl="0">
              <a:lnSpc>
                <a:spcPct val="120000"/>
              </a:lnSpc>
            </a:pPr>
            <a:r>
              <a:rPr lang="en-US" sz="2500" dirty="0"/>
              <a:t>LWSD Communications Department provided poster masters for use at schools</a:t>
            </a:r>
          </a:p>
          <a:p>
            <a:pPr lvl="0">
              <a:lnSpc>
                <a:spcPct val="120000"/>
              </a:lnSpc>
            </a:pPr>
            <a:r>
              <a:rPr lang="en-US" sz="2500" dirty="0"/>
              <a:t>At the 2016 </a:t>
            </a:r>
            <a:r>
              <a:rPr lang="en-US" sz="2500" dirty="0" err="1"/>
              <a:t>KiMS</a:t>
            </a:r>
            <a:r>
              <a:rPr lang="en-US" sz="2500" dirty="0"/>
              <a:t> weigh-in, the average backpack was reduced to 14.6 pounds from 16.1 in 2015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06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Broadening the Scope District-Wide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b="1" dirty="0"/>
              <a:t>Share what we’ve learned</a:t>
            </a:r>
          </a:p>
          <a:p>
            <a:pPr lvl="1"/>
            <a:r>
              <a:rPr lang="en-US" dirty="0"/>
              <a:t>Utilize district level support</a:t>
            </a:r>
          </a:p>
          <a:p>
            <a:r>
              <a:rPr lang="en-US" b="1" dirty="0"/>
              <a:t>Two Years of Work </a:t>
            </a:r>
          </a:p>
          <a:p>
            <a:pPr lvl="1"/>
            <a:r>
              <a:rPr lang="en-US" dirty="0"/>
              <a:t>Ongoing/continuous effort	</a:t>
            </a:r>
          </a:p>
          <a:p>
            <a:pPr lvl="1"/>
            <a:r>
              <a:rPr lang="en-US" dirty="0"/>
              <a:t>Improvement over time</a:t>
            </a:r>
          </a:p>
          <a:p>
            <a:pPr lvl="1"/>
            <a:r>
              <a:rPr lang="en-US" dirty="0"/>
              <a:t>Need more voices at the table</a:t>
            </a:r>
          </a:p>
          <a:p>
            <a:pPr lvl="1"/>
            <a:r>
              <a:rPr lang="en-US" dirty="0"/>
              <a:t>Backpack Awareness Day at your School</a:t>
            </a:r>
          </a:p>
          <a:p>
            <a:pPr lvl="2"/>
            <a:r>
              <a:rPr lang="en-US" dirty="0"/>
              <a:t>Consistency in process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rPr>
              <a:t>Is backpack weight a concern at your school?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61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9462"/>
          </a:xfrm>
        </p:spPr>
        <p:txBody>
          <a:bodyPr/>
          <a:lstStyle/>
          <a:p>
            <a:r>
              <a:rPr lang="en-US" dirty="0"/>
              <a:t>Backpack Awareness Day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4228123"/>
            <a:ext cx="9601200" cy="218830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b="1" dirty="0"/>
              <a:t>Tuesday, May 9</a:t>
            </a:r>
            <a:r>
              <a:rPr lang="en-US" b="1" baseline="30000" dirty="0"/>
              <a:t>th  </a:t>
            </a:r>
            <a:r>
              <a:rPr lang="en-US" b="1" dirty="0"/>
              <a:t> 10-11:30am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Redmond Public Library -Conference Room</a:t>
            </a:r>
            <a:r>
              <a:rPr lang="en-US" dirty="0"/>
              <a:t>, 15990 NE 85</a:t>
            </a:r>
            <a:r>
              <a:rPr lang="en-US" baseline="30000" dirty="0"/>
              <a:t>th</a:t>
            </a:r>
            <a:r>
              <a:rPr lang="en-US" dirty="0"/>
              <a:t> St., Redmond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How to Sign up and RSVP:</a:t>
            </a:r>
          </a:p>
          <a:p>
            <a:pPr lvl="1"/>
            <a:r>
              <a:rPr lang="en-US" dirty="0"/>
              <a:t>Email: </a:t>
            </a:r>
            <a:r>
              <a:rPr lang="en-US" sz="2400" b="1" dirty="0">
                <a:solidFill>
                  <a:schemeClr val="tx1"/>
                </a:solidFill>
                <a:hlinkClick r:id="rId3"/>
              </a:rPr>
              <a:t>backpack@kirklandptsa.org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/>
              <a:t>Include school name, attendee names</a:t>
            </a:r>
          </a:p>
          <a:p>
            <a:pPr lvl="1"/>
            <a:endParaRPr lang="en-US" dirty="0"/>
          </a:p>
          <a:p>
            <a:pPr marL="530352" lvl="1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913" y="1447197"/>
            <a:ext cx="3644395" cy="240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67383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9270AA94-2367-4B1E-B579-26147B222B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1800</TotalTime>
  <Words>413</Words>
  <Application>Microsoft Office PowerPoint</Application>
  <PresentationFormat>Custom</PresentationFormat>
  <Paragraphs>66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Crop</vt:lpstr>
      <vt:lpstr>Backpack Awareness</vt:lpstr>
      <vt:lpstr>PowerPoint Presentation</vt:lpstr>
      <vt:lpstr>Kirkland Middle School: Backpack Committee</vt:lpstr>
      <vt:lpstr>Working in Partnership</vt:lpstr>
      <vt:lpstr>Successes to Date</vt:lpstr>
      <vt:lpstr>Broadening the Scope District-Wide</vt:lpstr>
      <vt:lpstr>Backpack Awareness Day Workshop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Backpack Awareness</dc:title>
  <dc:creator>Janis Rabuchin</dc:creator>
  <cp:lastModifiedBy>Janis</cp:lastModifiedBy>
  <cp:revision>38</cp:revision>
  <cp:lastPrinted>2017-04-12T18:51:58Z</cp:lastPrinted>
  <dcterms:created xsi:type="dcterms:W3CDTF">2017-04-01T00:52:56Z</dcterms:created>
  <dcterms:modified xsi:type="dcterms:W3CDTF">2017-04-14T05:40:50Z</dcterms:modified>
</cp:coreProperties>
</file>